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0A1D8-1DC4-4943-835B-7E9640C3440E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D67F-0CD5-4D50-8E66-38B06C9A76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90712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ECE3C-3408-469B-ACB5-A8F9A863229D}" type="datetimeFigureOut">
              <a:rPr lang="en-US" smtClean="0"/>
              <a:pPr/>
              <a:t>11/22/2019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FDE44-80D7-4D5C-B288-D814A7B55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68018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>
            <a:normAutofit/>
          </a:bodyPr>
          <a:lstStyle>
            <a:lvl1pPr>
              <a:defRPr sz="3600" b="1">
                <a:latin typeface="THSarabunPSK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HSarabunPSK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E604A-1A92-4DD8-86D9-26BF12AB67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4113" y="6519447"/>
            <a:ext cx="24545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OSH Innovation</a:t>
            </a:r>
            <a:r>
              <a:rPr lang="th-TH" sz="1400" dirty="0">
                <a:solidFill>
                  <a:prstClr val="white">
                    <a:lumMod val="85000"/>
                  </a:prst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Awards</a:t>
            </a:r>
            <a:r>
              <a:rPr lang="th-TH" sz="1400" dirty="0">
                <a:solidFill>
                  <a:prstClr val="white">
                    <a:lumMod val="85000"/>
                  </a:prst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2017</a:t>
            </a:r>
          </a:p>
        </p:txBody>
      </p:sp>
      <p:sp>
        <p:nvSpPr>
          <p:cNvPr id="8" name="ตัวยึดหมายเลขภาพนิ่ง 5"/>
          <p:cNvSpPr txBox="1">
            <a:spLocks/>
          </p:cNvSpPr>
          <p:nvPr userDrawn="1"/>
        </p:nvSpPr>
        <p:spPr bwMode="auto">
          <a:xfrm>
            <a:off x="8018585" y="6519447"/>
            <a:ext cx="9847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9pPr>
          </a:lstStyle>
          <a:p>
            <a:pPr eaLnBrk="1" hangingPunct="1"/>
            <a:r>
              <a:rPr lang="th-TH" sz="1400" dirty="0" smtClean="0">
                <a:solidFill>
                  <a:srgbClr val="800080"/>
                </a:solidFill>
                <a:latin typeface="THSarabunPSK"/>
              </a:rPr>
              <a:t>หน้าที่ </a:t>
            </a:r>
            <a:fld id="{D70D59FF-4A04-43B2-8DAA-1E307201F8AD}" type="slidenum">
              <a:rPr lang="en-US" sz="1400" smtClean="0">
                <a:solidFill>
                  <a:srgbClr val="800080"/>
                </a:solidFill>
                <a:latin typeface="THSarabunPSK"/>
              </a:rPr>
              <a:pPr eaLnBrk="1" hangingPunct="1"/>
              <a:t>‹#›</a:t>
            </a:fld>
            <a:endParaRPr lang="th-TH" sz="1400" dirty="0" smtClean="0">
              <a:solidFill>
                <a:srgbClr val="800080"/>
              </a:solidFill>
              <a:latin typeface="THSarabunPSK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64" r="8830" b="41348"/>
          <a:stretch/>
        </p:blipFill>
        <p:spPr bwMode="auto">
          <a:xfrm>
            <a:off x="-1" y="0"/>
            <a:ext cx="27721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80533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latin typeface="THSarabunPSK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THSarabunPSK"/>
                <a:ea typeface="Tahoma" pitchFamily="34" charset="0"/>
                <a:cs typeface="Tahoma" pitchFamily="34" charset="0"/>
              </a:defRPr>
            </a:lvl1pPr>
            <a:lvl2pPr>
              <a:defRPr sz="2000">
                <a:latin typeface="THSarabunPSK"/>
                <a:ea typeface="Tahoma" pitchFamily="34" charset="0"/>
                <a:cs typeface="Tahoma" pitchFamily="34" charset="0"/>
              </a:defRPr>
            </a:lvl2pPr>
            <a:lvl3pPr>
              <a:defRPr sz="1800">
                <a:latin typeface="THSarabunPSK"/>
                <a:ea typeface="Tahoma" pitchFamily="34" charset="0"/>
                <a:cs typeface="Tahoma" pitchFamily="34" charset="0"/>
              </a:defRPr>
            </a:lvl3pPr>
            <a:lvl4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9123-E52A-4C96-9255-FBF8DC2699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64" r="8830" b="41348"/>
          <a:stretch/>
        </p:blipFill>
        <p:spPr bwMode="auto">
          <a:xfrm>
            <a:off x="0" y="190500"/>
            <a:ext cx="138608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68825" cy="228600"/>
          </a:xfrm>
          <a:prstGeom prst="rect">
            <a:avLst/>
          </a:prstGeom>
          <a:solidFill>
            <a:srgbClr val="00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  <a:latin typeface="THSarabunPSK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64113" y="6519447"/>
            <a:ext cx="24545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OSH Innovation</a:t>
            </a:r>
            <a:r>
              <a:rPr lang="th-TH" sz="1400" dirty="0">
                <a:solidFill>
                  <a:prstClr val="white">
                    <a:lumMod val="85000"/>
                  </a:prst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Awards</a:t>
            </a:r>
            <a:r>
              <a:rPr lang="th-TH" sz="1400" dirty="0">
                <a:solidFill>
                  <a:prstClr val="white">
                    <a:lumMod val="85000"/>
                  </a:prst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2017</a:t>
            </a:r>
          </a:p>
        </p:txBody>
      </p:sp>
      <p:sp>
        <p:nvSpPr>
          <p:cNvPr id="10" name="ตัวยึดหมายเลขภาพนิ่ง 5"/>
          <p:cNvSpPr txBox="1">
            <a:spLocks/>
          </p:cNvSpPr>
          <p:nvPr userDrawn="1"/>
        </p:nvSpPr>
        <p:spPr bwMode="auto">
          <a:xfrm>
            <a:off x="8018585" y="6519447"/>
            <a:ext cx="9847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9pPr>
          </a:lstStyle>
          <a:p>
            <a:pPr eaLnBrk="1" hangingPunct="1"/>
            <a:r>
              <a:rPr lang="th-TH" sz="1400" dirty="0" smtClean="0">
                <a:solidFill>
                  <a:srgbClr val="800080"/>
                </a:solidFill>
                <a:latin typeface="THSarabunPSK"/>
              </a:rPr>
              <a:t>หน้าที่ </a:t>
            </a:r>
            <a:fld id="{D70D59FF-4A04-43B2-8DAA-1E307201F8AD}" type="slidenum">
              <a:rPr lang="en-US" sz="1400" smtClean="0">
                <a:solidFill>
                  <a:srgbClr val="800080"/>
                </a:solidFill>
                <a:latin typeface="THSarabunPSK"/>
              </a:rPr>
              <a:pPr eaLnBrk="1" hangingPunct="1"/>
              <a:t>‹#›</a:t>
            </a:fld>
            <a:endParaRPr lang="th-TH" sz="1400" dirty="0" smtClean="0">
              <a:solidFill>
                <a:srgbClr val="800080"/>
              </a:solidFill>
              <a:latin typeface="THSarabunPS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288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C202-0321-45AF-A4A4-CC083A93AB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707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DEB7-E501-4138-94DA-267B84D67A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4349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7D47-BE85-4A08-8CF9-BF92CA6F87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76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BB335-8C88-457A-AC11-C980B83670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909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9A5-D083-4FB8-A4A4-9F61551C70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039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37F7-3A9E-4859-A816-0F44A6126B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360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4FA9-F888-485D-B45F-4C585A614A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595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391-176B-4CC7-A3A9-E599608A71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607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F6BD-63B1-4DD9-A0BE-3AC07514C5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0621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HSarabunPSK"/>
              </a:defRPr>
            </a:lvl1pPr>
          </a:lstStyle>
          <a:p>
            <a:fld id="{E258A011-CB83-4174-BEE9-90EB5953CF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HSarabunPSK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HSarabunPSK"/>
              </a:defRPr>
            </a:lvl1pPr>
          </a:lstStyle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765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HSarabunPSK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HSarabunPSK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HSarabunPSK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HSarabunPSK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HSarabunPSK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HSarabunPSK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76400"/>
            <a:ext cx="9168825" cy="1905000"/>
          </a:xfrm>
          <a:prstGeom prst="rect">
            <a:avLst/>
          </a:prstGeom>
          <a:solidFill>
            <a:srgbClr val="00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  <a:latin typeface="THSarabunPS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2777"/>
            <a:ext cx="7772400" cy="1470025"/>
          </a:xfrm>
        </p:spPr>
        <p:txBody>
          <a:bodyPr>
            <a:normAutofit/>
          </a:bodyPr>
          <a:lstStyle/>
          <a:p>
            <a:r>
              <a:rPr lang="th-TH" sz="4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ชื่อผลงาน</a:t>
            </a:r>
            <a:endParaRPr lang="en-US" sz="4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4038605"/>
            <a:ext cx="7877908" cy="2286000"/>
          </a:xfrm>
        </p:spPr>
        <p:txBody>
          <a:bodyPr>
            <a:normAutofit/>
          </a:bodyPr>
          <a:lstStyle/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ชื่อสถานประกอบกิจการ</a:t>
            </a:r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หน่วยงาน/แผนก/ฝ่าย</a:t>
            </a:r>
          </a:p>
          <a:p>
            <a:r>
              <a:rPr lang="th-TH" sz="2800" dirty="0" smtClean="0"/>
              <a:t> </a:t>
            </a:r>
            <a:br>
              <a:rPr lang="th-TH" sz="2800" dirty="0" smtClean="0"/>
            </a:br>
            <a:endParaRPr lang="th-TH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094892" y="3"/>
            <a:ext cx="604910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F-OSH-001: </a:t>
            </a:r>
            <a:r>
              <a:rPr lang="th-TH" sz="20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แบบนำเสนอผลงานนวัตกรรมด้านความปลอดภัยและอาชี</a:t>
            </a:r>
            <a:r>
              <a:rPr lang="th-TH" sz="2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วอนามัย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53203"/>
            <a:ext cx="2555776" cy="1881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715806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1141006"/>
            <a:ext cx="2614818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3600" b="1" dirty="0" smtClean="0">
                <a:latin typeface="THSarabunPSK"/>
                <a:cs typeface="TH SarabunPSK" panose="020B0500040200020003" pitchFamily="34" charset="-34"/>
              </a:rPr>
              <a:t>สมาชิก</a:t>
            </a:r>
            <a:r>
              <a:rPr lang="th-TH" sz="3600" b="1" dirty="0">
                <a:latin typeface="THSarabunPSK"/>
                <a:cs typeface="TH SarabunPSK" panose="020B0500040200020003" pitchFamily="34" charset="-34"/>
              </a:rPr>
              <a:t>คณะผู้จัดทำ</a:t>
            </a:r>
          </a:p>
        </p:txBody>
      </p:sp>
      <p:sp>
        <p:nvSpPr>
          <p:cNvPr id="2" name="Rectangle 1"/>
          <p:cNvSpPr/>
          <p:nvPr/>
        </p:nvSpPr>
        <p:spPr>
          <a:xfrm>
            <a:off x="1187624" y="2348880"/>
            <a:ext cx="88569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5568" y="5157192"/>
            <a:ext cx="32864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>
                    <a:lumMod val="6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หน่วยงาน/แผนก/ฝ่าย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7947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9267" y="1124744"/>
            <a:ext cx="3828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solidFill>
                  <a:srgbClr val="000000"/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ประเภทสถาน</a:t>
            </a:r>
            <a:r>
              <a:rPr lang="th-TH" sz="3600" b="1" dirty="0">
                <a:solidFill>
                  <a:srgbClr val="000000"/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ประกอบกิจการ</a:t>
            </a:r>
            <a:endParaRPr lang="th-TH" sz="3600" b="1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9267" y="2060848"/>
            <a:ext cx="82444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อธิบายลักษณะงานและกระบวนการทำงานของสถานประกอบกิจการ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th-TH" dirty="0">
              <a:solidFill>
                <a:prstClr val="black"/>
              </a:solidFill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9845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1071" y="2288480"/>
            <a:ext cx="831641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แสดงสภาพปัญหา/สถิติการประสบอันตรายในหน่วยงาน/แผนก/ฝ่าย 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spc="120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แสดงปัญหาทางด้านอื่นๆ ที่เกี่ยวข้อง (ถ้ามี) เช่น ปริมาณของเสีย </a:t>
            </a:r>
            <a:r>
              <a:rPr lang="th-TH" spc="120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สินค้าที่</a:t>
            </a:r>
            <a:r>
              <a:rPr lang="th-TH" spc="120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ไม่ได้คุณภาพ การลาของพนักงาน เป็นต้น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แสดงวิธีการวิเคราะห์ปัญหาและการประเมินความเสี่ยงของงานที่ดำเนินการจัดทำพร้อมอธิบายเหตุผลในการจัดทำ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ผลงาน</a:t>
            </a:r>
          </a:p>
          <a:p>
            <a:pPr marL="0" lvl="1">
              <a:spcBef>
                <a:spcPct val="0"/>
              </a:spcBef>
              <a:spcAft>
                <a:spcPts val="1200"/>
              </a:spcAft>
            </a:pPr>
            <a:endParaRPr lang="th-TH" dirty="0">
              <a:latin typeface="THSarabunPSK"/>
              <a:cs typeface="TH SarabunPSK" panose="020B0500040200020003" pitchFamily="34" charset="-34"/>
            </a:endParaRPr>
          </a:p>
          <a:p>
            <a:pPr marL="0" lvl="1">
              <a:spcBef>
                <a:spcPct val="0"/>
              </a:spcBef>
              <a:spcAft>
                <a:spcPts val="1200"/>
              </a:spcAft>
            </a:pPr>
            <a:endParaRPr lang="th-TH" dirty="0" smtClean="0">
              <a:latin typeface="THSarabunPSK"/>
              <a:cs typeface="TH SarabunPSK" panose="020B0500040200020003" pitchFamily="34" charset="-34"/>
            </a:endParaRPr>
          </a:p>
          <a:p>
            <a:pPr marL="0" lvl="1">
              <a:spcBef>
                <a:spcPct val="0"/>
              </a:spcBef>
              <a:spcAft>
                <a:spcPts val="1200"/>
              </a:spcAft>
            </a:pPr>
            <a:endParaRPr lang="th-TH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7664" y="764704"/>
            <a:ext cx="576064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สภาพการทำงาน/สภาพ</a:t>
            </a:r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</a:t>
            </a:r>
          </a:p>
          <a:p>
            <a:pPr algn="ctr"/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การดำเนินการปรับปรุง หรือจัดทำ</a:t>
            </a:r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ผลงาน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252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916832"/>
            <a:ext cx="880383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ให้อธิบายลักษณะวัตถุ สิ่งของ อุปกรณ์ เครื่องมือ เครื่องจักร ยานพาหนะ สภาพการทำงานและสิ่งแวดล้อมในการทำงาน โดยอธิบาย/แสดงข้อมูล ตัวเลขต่างๆ เช่น แหล่งของอันตราย น้ำหนักของสิ่งของ ความถี่ในการทำงาน ปริมาณครั้งที่ต้องทำ ระยะเวลาการทำงาน หรือแรงที่ต้องใช้ ผลกระทบที่เคยเกิดขึ้น/อาจเกิดขึ้น เป็นต้น  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ให้อธิบายขั้นตอนการดำเนินงานอย่างละเอียด พร้อมแสดงรูปประกอบการอธิบายในแต่ละขั้นตอน 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</a:rPr>
              <a:t>VDO Clip 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และรูปภาพก่อนดำเนินงานจัดทำผลงาน </a:t>
            </a:r>
            <a:r>
              <a:rPr lang="th-TH" u="sng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ซึ่งเป็น</a:t>
            </a:r>
            <a:r>
              <a:rPr lang="th-TH" u="sng" dirty="0" smtClean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เงื่อนไขข้อ</a:t>
            </a:r>
            <a:r>
              <a:rPr lang="th-TH" u="sng" dirty="0">
                <a:solidFill>
                  <a:schemeClr val="bg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หนึ่งของการส่งผลงานเข้าประกวด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7075" y="692696"/>
            <a:ext cx="640871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สภาพการทำงาน/สภาพ</a:t>
            </a:r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</a:t>
            </a:r>
          </a:p>
          <a:p>
            <a:pPr algn="ctr"/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การดำเนินการปรับปรุง หรือจัดทำ</a:t>
            </a:r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ผลงาน (ต่อ)</a:t>
            </a:r>
          </a:p>
        </p:txBody>
      </p:sp>
      <p:sp>
        <p:nvSpPr>
          <p:cNvPr id="5" name="Rectangle 4"/>
          <p:cNvSpPr/>
          <p:nvPr/>
        </p:nvSpPr>
        <p:spPr>
          <a:xfrm>
            <a:off x="159253" y="6237312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816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71673" y="692696"/>
            <a:ext cx="41569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SarabunPSK"/>
                <a:cs typeface="TH SarabunPSK" panose="020B0500040200020003" pitchFamily="34" charset="-34"/>
              </a:rPr>
              <a:t>รายละเอียด/ข้อมูลการออกแบบ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242" y="1628800"/>
            <a:ext cx="84969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q"/>
            </a:pPr>
            <a:r>
              <a:rPr lang="th-TH" b="1" dirty="0">
                <a:latin typeface="THSarabunPSK"/>
                <a:cs typeface="TH SarabunPSK" panose="020B0500040200020003" pitchFamily="34" charset="-34"/>
              </a:rPr>
              <a:t>ที่มาของแนวคิดในการแก้ไข</a:t>
            </a:r>
            <a:r>
              <a:rPr lang="th-TH" b="1" dirty="0" smtClean="0">
                <a:latin typeface="THSarabunPSK"/>
                <a:cs typeface="TH SarabunPSK" panose="020B0500040200020003" pitchFamily="34" charset="-34"/>
              </a:rPr>
              <a:t>ปัญหา 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เช่น 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ประยุกต์/ดัดแปลงผลงานหรือความคิดจากสิ่งที่มีอยู่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เดิม 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ประยุกต์/ดัดแปลงผลงานหรือความคิดจากสิ่งที่มีอยู่เดิมบางส่วน และคิดเอง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เพิ่มเติม  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คิด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เองและ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เกิดจากการศึกษาวิจัยพัฒนาอย่างเป็น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ระบบ </a:t>
            </a:r>
            <a:r>
              <a:rPr lang="th-TH" i="1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(อธิบายรายละเอียด)</a:t>
            </a:r>
          </a:p>
          <a:p>
            <a:pPr marL="457200" indent="-457200" algn="thaiDist">
              <a:buFont typeface="Wingdings" panose="05000000000000000000" pitchFamily="2" charset="2"/>
              <a:buChar char="q"/>
            </a:pPr>
            <a:r>
              <a:rPr lang="th-TH" b="1" dirty="0">
                <a:latin typeface="THSarabunPSK"/>
                <a:cs typeface="TH SarabunPSK" panose="020B0500040200020003" pitchFamily="34" charset="-34"/>
              </a:rPr>
              <a:t>การใช้หลักวิชาการในการปรับปรุง</a:t>
            </a:r>
            <a:r>
              <a:rPr lang="th-TH" b="1" dirty="0" smtClean="0">
                <a:latin typeface="THSarabunPSK"/>
                <a:cs typeface="TH SarabunPSK" panose="020B0500040200020003" pitchFamily="34" charset="-34"/>
              </a:rPr>
              <a:t>  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เช่น 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ลองผิดลองถูก แต่ไม่มีหลัก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วิชาการ,</a:t>
            </a:r>
            <a:endParaRPr lang="th-TH" dirty="0">
              <a:solidFill>
                <a:schemeClr val="bg1">
                  <a:lumMod val="50000"/>
                </a:schemeClr>
              </a:solidFill>
              <a:latin typeface="THSarabunPSK"/>
              <a:cs typeface="TH SarabunPSK" panose="020B0500040200020003" pitchFamily="34" charset="-34"/>
            </a:endParaRPr>
          </a:p>
          <a:p>
            <a:pPr marL="449263" algn="thaiDist"/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มี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การใช้หลักวิชาการ แต่แก้ปัญหาได้ยังไม่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สมบูรณ์, มี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การใช้หลักวิชาการในการพัฒนาและปรับปรุงอย่างสมบูรณ์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แบบ </a:t>
            </a:r>
            <a:r>
              <a:rPr lang="th-TH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(</a:t>
            </a:r>
            <a:r>
              <a:rPr lang="th-TH" i="1" dirty="0">
                <a:solidFill>
                  <a:schemeClr val="tx1">
                    <a:lumMod val="50000"/>
                    <a:lumOff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อธิบายรายละเอียด</a:t>
            </a:r>
            <a:r>
              <a:rPr lang="th-TH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)</a:t>
            </a: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th-TH" b="1" dirty="0" smtClean="0">
                <a:latin typeface="THSarabunPSK"/>
                <a:cs typeface="TH SarabunPSK" panose="020B0500040200020003" pitchFamily="34" charset="-34"/>
              </a:rPr>
              <a:t>เป้าหมาย</a:t>
            </a:r>
            <a:r>
              <a:rPr lang="th-TH" b="1" dirty="0">
                <a:latin typeface="THSarabunPSK"/>
                <a:cs typeface="TH SarabunPSK" panose="020B0500040200020003" pitchFamily="34" charset="-34"/>
              </a:rPr>
              <a:t>ของการดำเนินการจัดทำ</a:t>
            </a:r>
            <a:r>
              <a:rPr lang="th-TH" b="1" dirty="0" smtClean="0">
                <a:latin typeface="THSarabunPSK"/>
                <a:cs typeface="TH SarabunPSK" panose="020B0500040200020003" pitchFamily="34" charset="-34"/>
              </a:rPr>
              <a:t>ผลงาน </a:t>
            </a:r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เพื่อ</a:t>
            </a:r>
            <a:r>
              <a:rPr lang="th-TH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ลดความเสี่ยง หรือแนวคิดการออกแบบเพื่อความปลอดภัย </a:t>
            </a:r>
            <a:endParaRPr lang="th-TH" dirty="0" smtClean="0">
              <a:solidFill>
                <a:schemeClr val="bg1">
                  <a:lumMod val="50000"/>
                </a:schemeClr>
              </a:solidFill>
              <a:latin typeface="THSarabunPSK"/>
              <a:cs typeface="TH SarabunPSK" panose="020B0500040200020003" pitchFamily="34" charset="-34"/>
            </a:endParaRP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endParaRPr lang="th-TH" dirty="0">
              <a:latin typeface="THSarabunPSK"/>
              <a:cs typeface="TH SarabunPSK" panose="020B0500040200020003" pitchFamily="34" charset="-34"/>
            </a:endParaRPr>
          </a:p>
          <a:p>
            <a:pPr algn="thaiDist">
              <a:buFont typeface="Wingdings" panose="05000000000000000000" pitchFamily="2" charset="2"/>
              <a:buChar char="q"/>
            </a:pPr>
            <a:endParaRPr lang="th-TH" i="1" dirty="0" smtClean="0">
              <a:solidFill>
                <a:schemeClr val="bg1">
                  <a:lumMod val="50000"/>
                </a:schemeClr>
              </a:solidFill>
              <a:latin typeface="THSarabunPSK"/>
              <a:cs typeface="TH SarabunPSK" panose="020B0500040200020003" pitchFamily="34" charset="-34"/>
            </a:endParaRPr>
          </a:p>
          <a:p>
            <a:pPr algn="thaiDist"/>
            <a:endParaRPr lang="th-TH" i="1" dirty="0">
              <a:solidFill>
                <a:schemeClr val="bg1">
                  <a:lumMod val="50000"/>
                </a:schemeClr>
              </a:solidFill>
              <a:latin typeface="THSarabunPSK"/>
              <a:cs typeface="TH SarabunPSK" panose="020B0500040200020003" pitchFamily="34" charset="-34"/>
            </a:endParaRPr>
          </a:p>
          <a:p>
            <a:pPr algn="thaiDist"/>
            <a:endParaRPr lang="th-TH" b="1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01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39752" y="595330"/>
            <a:ext cx="4854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SarabunPSK"/>
                <a:cs typeface="TH SarabunPSK" panose="020B0500040200020003" pitchFamily="34" charset="-34"/>
              </a:rPr>
              <a:t>รายละเอียด/ข้อมูลการ</a:t>
            </a:r>
            <a:r>
              <a:rPr lang="th-TH" sz="3600" b="1" dirty="0" smtClean="0">
                <a:latin typeface="THSarabunPSK"/>
                <a:cs typeface="TH SarabunPSK" panose="020B0500040200020003" pitchFamily="34" charset="-34"/>
              </a:rPr>
              <a:t>ออกแบบ (ต่อ)</a:t>
            </a:r>
            <a:endParaRPr lang="th-TH" sz="3600" b="1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241661"/>
            <a:ext cx="864096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เมินทางเลือกหรือแนวคิดการออกแบบที่เหมาะสมกับลักษณะการทำงานเพื่อแก้ปัญหาซึ่งอาจทำได้ในหลายลักษณะ เช่น ใช้หลักการวิศวกรรม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ประดิษฐ์เครื่องมือมาช่วยในการทำงาน ปรับปรุงเครื่องมือเครื่องจักรที่มีอยู่เดิมให้ใช้งานได้อย่างเหมาะสมตามหลักความปลอดภัย เปลี่ยนวิธีการทำงานใหม่ หรือออกแบบอุปกรณ์เครื่องมือใหม่ เป็นต้น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spc="20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ควรแสดงการเปรียบเทียบให้เห็น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ระดับความเสี่ยง/ปัญหาลดลงหลังการ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จัดทำผลงานโดยแสดงเป็นตัวเลข/ระดับคะแนน มีการนำเสนอข้อมูลประสิทธิภาพ ค่าใช้จ่ายในการลงทุน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พร้อมแสดงวิธีการคำนวณและแนบ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สถิติ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เกิดการบาดเจ็บ/อุบัติเหตุ พร้อมค่าใช้จ่ายในแต่ละครั้ง และคิดความคุ้มค่าจากการทำผลงานเป็นเปอร์เซ็นต์เมื่อเทียบกับค่าใช้จ่าย)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อธิบายการทดลองใช้ผลงานต้นแบบ (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Prototype testing) 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(ถ้ามี)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184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42791" y="479574"/>
            <a:ext cx="65300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หัวข้อรายละเอียดของหน่วยงาน/แผนก/ฝ่าย </a:t>
            </a:r>
            <a:endParaRPr lang="en-US" sz="3200" b="1" dirty="0" smtClean="0">
              <a:latin typeface="THSarabunPSK"/>
              <a:ea typeface="Times New Roman" panose="02020603050405020304" pitchFamily="18" charset="0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 smtClean="0"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หลัง</a:t>
            </a:r>
            <a:r>
              <a:rPr lang="th-TH" sz="3200" b="1" dirty="0"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ดำเนินการจัดทำผลงาน</a:t>
            </a:r>
            <a:endParaRPr lang="th-TH" sz="3200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6" y="1700808"/>
            <a:ext cx="8568547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เริ่มใช้ผลงานจริง ตั้งแต่วันที่ ........ เดือน ............... พ.ศ. ...........	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ให้อธิบายลักษณะวัตถุ สิ่งของ อุปกรณ์ เครื่องมือ เครื่องจักร ยานพาหนะ สภาพการทำงานและสิ่งแวดล้อมในการทำงาน พร้อมทั้งอธิบายถึงลักษณะ วิธีการใช้งานและวิธีการทำงานที่เกี่ยวข้องกับผู้ปฏิบัติงานที่ดำเนินการจัดทำผลงานจนสำเร็จให้ชัดเจน 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เปรียบเทียบผลหรือตัวเลขต่างๆ ของข้อมูลก่อนและหลังการดำเนินงานจัดทำ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ผลงาน เช่น 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ประสิทธิภาพ 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ค่าใช้จ่าย ความคุ้มทุน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 </a:t>
            </a:r>
            <a:endParaRPr lang="th-TH" dirty="0">
              <a:solidFill>
                <a:schemeClr val="tx1">
                  <a:lumMod val="50000"/>
                  <a:lumOff val="50000"/>
                </a:schemeClr>
              </a:solidFill>
              <a:latin typeface="TH SarabunPSK" panose="020B0500040200020003" pitchFamily="34" charset="-34"/>
              <a:ea typeface="Tahoma" pitchFamily="34" charset="0"/>
              <a:cs typeface="TH SarabunPSK" panose="020B0500040200020003" pitchFamily="34" charset="-34"/>
            </a:endParaRP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นำเสนอด้วย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VDO Clip 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และรูปภาพหลังการดำเนินงานจัดทำผลงาน ซึ่งเป็นเงื่อนไขข้อหนึ่งของการส่ง ผลงานเข้าประกวด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แสดงผลลัพธ์ที่ได้จากการแก้ปัญหา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4160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1720" y="543747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FF0000"/>
                </a:solidFill>
                <a:latin typeface="THSarabunPSK"/>
                <a:ea typeface="Tahoma" pitchFamily="34" charset="0"/>
                <a:cs typeface="TH SarabunPSK" panose="020B0500040200020003" pitchFamily="34" charset="-34"/>
              </a:rPr>
              <a:t>ตัวอย่างผลลัพธ์ที่ได้จากการแก้ปัญหา</a:t>
            </a:r>
            <a:endParaRPr lang="th-TH" sz="2400" dirty="0">
              <a:solidFill>
                <a:srgbClr val="FF0000"/>
              </a:solidFill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1268760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spcBef>
                <a:spcPct val="0"/>
              </a:spcBef>
            </a:pPr>
            <a:r>
              <a:rPr lang="th-TH" dirty="0">
                <a:latin typeface="THSarabunPSK"/>
                <a:cs typeface="TH SarabunPSK" panose="020B0500040200020003" pitchFamily="34" charset="-34"/>
              </a:rPr>
              <a:t>ตัวอย่างผลลัพธ์จากการดำเนินงานจัดทำผลงาน ประกอบด้วย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จำนวนการบาดเจ็บ การเจ็บป่วย เหตุการณ์เกือบเกิดอุบัติเหตุ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(near-miss)       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ความเมื่อยล้าที่ลดลง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จำนวนค่ารักษาพยาบาล จำนวนวันขาดงานเนื่องจากบาดเจ็บหรือเจ็บป่วยลดลง  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spc="20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ระดับความเสี่ยงอันตราย</a:t>
            </a:r>
            <a:r>
              <a:rPr lang="th-TH" spc="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ต่าง ๆ </a:t>
            </a:r>
            <a:r>
              <a:rPr lang="th-TH" spc="20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สภาพการทำงานและ</a:t>
            </a:r>
            <a:r>
              <a:rPr lang="th-TH" spc="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สิ่งแวดล้อม</a:t>
            </a:r>
            <a:r>
              <a:rPr lang="en-US" spc="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</a:t>
            </a:r>
            <a:r>
              <a:rPr lang="th-TH" spc="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  <a:r>
              <a:rPr lang="th-TH" spc="20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 </a:t>
            </a:r>
            <a:r>
              <a:rPr lang="th-TH" spc="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ฯลฯ 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ลดลง</a:t>
            </a:r>
            <a:endParaRPr lang="th-TH" dirty="0">
              <a:solidFill>
                <a:schemeClr val="tx1">
                  <a:lumMod val="50000"/>
                  <a:lumOff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ประสิทธิภาพในการทำงานเพิ่มขึ้น เช่น ความผิดพลาดหรือของเสีย/ชำรุด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ทำงานลดลง เวลาในการทำงานเร็วขึ้น มีความสะดวกสบายมากขึ้น เป็นต้น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เพิ่มผลผลิต หรือมี</a:t>
            </a:r>
            <a:r>
              <a:rPr lang="th-TH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เครื่องมือช่วย</a:t>
            </a:r>
            <a:endParaRPr lang="th-TH" dirty="0">
              <a:solidFill>
                <a:schemeClr val="tx1">
                  <a:lumMod val="50000"/>
                  <a:lumOff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ความพึงพอใจของพนักงานสูงขึ้น 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solidFill>
                  <a:schemeClr val="tx1">
                    <a:lumMod val="50000"/>
                    <a:lumOff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การขยายผลสำเร็จไปยังหน่วยงานอื่น (ถ้ามี)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9439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664</Words>
  <Application>Microsoft Office PowerPoint</Application>
  <PresentationFormat>นำเสนอทางหน้าจอ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9</vt:i4>
      </vt:variant>
    </vt:vector>
  </HeadingPairs>
  <TitlesOfParts>
    <vt:vector size="10" baseType="lpstr">
      <vt:lpstr>Office Theme</vt:lpstr>
      <vt:lpstr>ชื่อผลงาน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พิมพ์ชื่อผลงาน</dc:title>
  <dc:creator>Suparat</dc:creator>
  <cp:lastModifiedBy>TOSH18</cp:lastModifiedBy>
  <cp:revision>23</cp:revision>
  <dcterms:created xsi:type="dcterms:W3CDTF">2018-06-24T14:13:14Z</dcterms:created>
  <dcterms:modified xsi:type="dcterms:W3CDTF">2019-11-22T07:07:41Z</dcterms:modified>
</cp:coreProperties>
</file>